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84" r:id="rId3"/>
    <p:sldId id="286" r:id="rId4"/>
    <p:sldId id="285" r:id="rId5"/>
    <p:sldId id="287" r:id="rId6"/>
    <p:sldId id="289" r:id="rId7"/>
    <p:sldId id="295" r:id="rId8"/>
    <p:sldId id="292" r:id="rId9"/>
    <p:sldId id="310" r:id="rId10"/>
    <p:sldId id="311" r:id="rId11"/>
    <p:sldId id="316" r:id="rId12"/>
    <p:sldId id="313" r:id="rId13"/>
    <p:sldId id="296" r:id="rId14"/>
    <p:sldId id="303" r:id="rId15"/>
    <p:sldId id="308" r:id="rId16"/>
    <p:sldId id="309" r:id="rId17"/>
    <p:sldId id="314" r:id="rId18"/>
    <p:sldId id="315" r:id="rId19"/>
    <p:sldId id="293" r:id="rId20"/>
    <p:sldId id="297" r:id="rId21"/>
    <p:sldId id="299" r:id="rId22"/>
    <p:sldId id="300" r:id="rId23"/>
    <p:sldId id="301" r:id="rId24"/>
    <p:sldId id="302" r:id="rId25"/>
    <p:sldId id="305" r:id="rId26"/>
    <p:sldId id="306" r:id="rId27"/>
    <p:sldId id="281" r:id="rId28"/>
    <p:sldId id="280" r:id="rId29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780" autoAdjust="0"/>
  </p:normalViewPr>
  <p:slideViewPr>
    <p:cSldViewPr snapToGrid="0">
      <p:cViewPr varScale="1">
        <p:scale>
          <a:sx n="108" d="100"/>
          <a:sy n="108" d="100"/>
        </p:scale>
        <p:origin x="906" y="102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D59-0951-497B-BE72-697886CFA769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41845-F1C3-4D3F-B81C-F34893DC8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71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마이크로프로세서 기초 및 실습 </a:t>
            </a:r>
            <a:endParaRPr lang="en-US" altLang="ko-KR" dirty="0"/>
          </a:p>
          <a:p>
            <a:r>
              <a:rPr lang="ko-KR" altLang="en-US" dirty="0"/>
              <a:t>중간 팀프로젝트 발표를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조는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ko-KR" altLang="en-US" dirty="0" err="1"/>
              <a:t>최영광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구민창으로 구성되어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저는 발표를 맡은 </a:t>
            </a:r>
            <a:r>
              <a:rPr lang="ko-KR" altLang="en-US" dirty="0" err="1"/>
              <a:t>최영광입니다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팀프로젝트의 주제는 </a:t>
            </a:r>
            <a:r>
              <a:rPr lang="en-US" altLang="ko-KR" dirty="0"/>
              <a:t>SIMPLE AED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41845-F1C3-4D3F-B81C-F34893DC87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8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41845-F1C3-4D3F-B81C-F34893DC87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5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파트</a:t>
            </a:r>
            <a:r>
              <a:rPr lang="en-US" altLang="ko-KR" dirty="0"/>
              <a:t>1 </a:t>
            </a:r>
            <a:r>
              <a:rPr lang="ko-KR" altLang="en-US" dirty="0"/>
              <a:t>작품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41845-F1C3-4D3F-B81C-F34893DC87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3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가변 저항을 </a:t>
            </a:r>
            <a:r>
              <a:rPr lang="ko-KR" altLang="en-US" dirty="0" err="1"/>
              <a:t>가리지며</a:t>
            </a:r>
            <a:endParaRPr lang="en-US" altLang="ko-KR" dirty="0"/>
          </a:p>
          <a:p>
            <a:r>
              <a:rPr lang="ko-KR" altLang="en-US" dirty="0"/>
              <a:t>저장 버튼을 가리키며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41845-F1C3-4D3F-B81C-F34893DC87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6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41845-F1C3-4D3F-B81C-F34893DC87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3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6304" y="311853"/>
            <a:ext cx="6248400" cy="5232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361735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BCC43-C073-4203-8A7B-4307D927C5C4}"/>
              </a:ext>
            </a:extLst>
          </p:cNvPr>
          <p:cNvSpPr txBox="1"/>
          <p:nvPr/>
        </p:nvSpPr>
        <p:spPr>
          <a:xfrm>
            <a:off x="4141263" y="1845940"/>
            <a:ext cx="3909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SIMPLE</a:t>
            </a:r>
          </a:p>
          <a:p>
            <a:pPr algn="ctr"/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7A749-8C6D-22FE-9646-0F373D56A559}"/>
              </a:ext>
            </a:extLst>
          </p:cNvPr>
          <p:cNvSpPr txBox="1"/>
          <p:nvPr/>
        </p:nvSpPr>
        <p:spPr>
          <a:xfrm>
            <a:off x="595135" y="246465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마이크로프로세서 기초 및 실습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2022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학기 중간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TP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E2032-8316-6156-B87B-6495ECD3E3A9}"/>
              </a:ext>
            </a:extLst>
          </p:cNvPr>
          <p:cNvSpPr txBox="1"/>
          <p:nvPr/>
        </p:nvSpPr>
        <p:spPr>
          <a:xfrm>
            <a:off x="6413104" y="5465552"/>
            <a:ext cx="5183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 </a:t>
            </a:r>
            <a:r>
              <a:rPr lang="ko-KR" altLang="en-US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조    학번</a:t>
            </a:r>
            <a:r>
              <a:rPr lang="en-US" altLang="ko-KR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18350201   </a:t>
            </a:r>
            <a:r>
              <a:rPr lang="ko-KR" altLang="en-US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성명  </a:t>
            </a:r>
            <a:r>
              <a:rPr lang="ko-KR" altLang="en-US" sz="2400" b="1" dirty="0" err="1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최영광</a:t>
            </a:r>
            <a:r>
              <a:rPr lang="ko-KR" altLang="en-US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</a:t>
            </a:r>
            <a:endParaRPr lang="en-US" altLang="ko-KR" sz="2400" b="1" dirty="0"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r>
              <a:rPr lang="en-US" altLang="ko-KR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2 </a:t>
            </a:r>
            <a:r>
              <a:rPr lang="ko-KR" altLang="en-US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조</a:t>
            </a:r>
            <a:r>
              <a:rPr lang="en-US" altLang="ko-KR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</a:t>
            </a:r>
            <a:r>
              <a:rPr lang="ko-KR" altLang="en-US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학번</a:t>
            </a:r>
            <a:r>
              <a:rPr lang="en-US" altLang="ko-KR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18350093   </a:t>
            </a:r>
            <a:r>
              <a:rPr lang="ko-KR" altLang="en-US" sz="24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성명 </a:t>
            </a:r>
            <a:r>
              <a:rPr lang="ko-KR" altLang="en-US" sz="2400" b="1" dirty="0" err="1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구민창</a:t>
            </a:r>
            <a:endParaRPr lang="en-US" altLang="ko-KR" sz="2400" b="1" dirty="0"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5586" y="572653"/>
            <a:ext cx="707116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환자의 가슴압박을 진행하다가 중간에 환자가 깨어나거나 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구급대원이 도착했을 경우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03787" y="1386656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가슴압박을 진행하던도중 환자가 꺠어났을 때">
            <a:hlinkClick r:id="" action="ppaction://media"/>
            <a:extLst>
              <a:ext uri="{FF2B5EF4-FFF2-40B4-BE49-F238E27FC236}">
                <a16:creationId xmlns:a16="http://schemas.microsoft.com/office/drawing/2014/main" id="{CE942466-235C-D3B2-0988-68B11F9D51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244" y="1541714"/>
            <a:ext cx="4528984" cy="5156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0D69BA-B871-5D60-85F0-05E19F875172}"/>
              </a:ext>
            </a:extLst>
          </p:cNvPr>
          <p:cNvSpPr txBox="1"/>
          <p:nvPr/>
        </p:nvSpPr>
        <p:spPr>
          <a:xfrm>
            <a:off x="6612705" y="2965552"/>
            <a:ext cx="5018855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심폐 소생술을 진행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환자가 깨어날 경우나 구급 대원이 도착했을 경우를 대비해 사용자 정지 버튼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의료인이나 사용자에게 알리기 위해 환자의 심정지 시간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CPR(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심폐소생술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실시 횟수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전기 충격 횟수 표시</a:t>
            </a:r>
          </a:p>
        </p:txBody>
      </p:sp>
    </p:spTree>
    <p:extLst>
      <p:ext uri="{BB962C8B-B14F-4D97-AF65-F5344CB8AC3E}">
        <p14:creationId xmlns:p14="http://schemas.microsoft.com/office/powerpoint/2010/main" val="243592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732D33-7D90-46EB-AA5E-B8E05A45BB71}"/>
              </a:ext>
            </a:extLst>
          </p:cNvPr>
          <p:cNvCxnSpPr>
            <a:cxnSpLocks/>
          </p:cNvCxnSpPr>
          <p:nvPr/>
        </p:nvCxnSpPr>
        <p:spPr>
          <a:xfrm>
            <a:off x="103787" y="1386656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10">
            <a:hlinkClick r:id="" action="ppaction://media"/>
            <a:extLst>
              <a:ext uri="{FF2B5EF4-FFF2-40B4-BE49-F238E27FC236}">
                <a16:creationId xmlns:a16="http://schemas.microsoft.com/office/drawing/2014/main" id="{09633808-6A20-1ED8-A30C-4F816F1B1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244" y="1494504"/>
            <a:ext cx="4528984" cy="5250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C02A61-3099-27C4-5363-FD56E3C3E100}"/>
              </a:ext>
            </a:extLst>
          </p:cNvPr>
          <p:cNvSpPr txBox="1"/>
          <p:nvPr/>
        </p:nvSpPr>
        <p:spPr>
          <a:xfrm>
            <a:off x="175586" y="572653"/>
            <a:ext cx="525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전기 충격이 가해지기 전에 정지하는 경우  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D18D8-BBD8-1F40-E261-7CD66A7C4984}"/>
              </a:ext>
            </a:extLst>
          </p:cNvPr>
          <p:cNvSpPr txBox="1"/>
          <p:nvPr/>
        </p:nvSpPr>
        <p:spPr>
          <a:xfrm>
            <a:off x="7118555" y="3104053"/>
            <a:ext cx="423770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기존 동작 진행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가슴압박 후 전기충격이 가해지기 전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EAD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 종료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의료인이나 사용자에게 알리기 위해 환자의 심정지 시간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CPR(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심폐소생술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실시 횟수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전기 충격 횟수 표시</a:t>
            </a:r>
          </a:p>
        </p:txBody>
      </p:sp>
    </p:spTree>
    <p:extLst>
      <p:ext uri="{BB962C8B-B14F-4D97-AF65-F5344CB8AC3E}">
        <p14:creationId xmlns:p14="http://schemas.microsoft.com/office/powerpoint/2010/main" val="11276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5585" y="572653"/>
            <a:ext cx="65357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가슴 압박을 진행하던 중 골든 타임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3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분이 지났을 경우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03787" y="1386656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가슴압박을 진행하던 중 골든타임이 지났을 때">
            <a:hlinkClick r:id="" action="ppaction://media"/>
            <a:extLst>
              <a:ext uri="{FF2B5EF4-FFF2-40B4-BE49-F238E27FC236}">
                <a16:creationId xmlns:a16="http://schemas.microsoft.com/office/drawing/2014/main" id="{1DA1276F-323A-3F3F-1D75-A5E7E4C80B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244" y="1541714"/>
            <a:ext cx="4528984" cy="5156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17A10-E66C-93C7-E08C-F41192BDD4A8}"/>
              </a:ext>
            </a:extLst>
          </p:cNvPr>
          <p:cNvSpPr txBox="1"/>
          <p:nvPr/>
        </p:nvSpPr>
        <p:spPr>
          <a:xfrm>
            <a:off x="7110986" y="3519550"/>
            <a:ext cx="440377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기존 동작 진행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골든 타임이 지났을 경우를 사용자에게 알리기 위한 문구 출력</a:t>
            </a:r>
          </a:p>
        </p:txBody>
      </p:sp>
    </p:spTree>
    <p:extLst>
      <p:ext uri="{BB962C8B-B14F-4D97-AF65-F5344CB8AC3E}">
        <p14:creationId xmlns:p14="http://schemas.microsoft.com/office/powerpoint/2010/main" val="128926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1803764" cy="1354216"/>
            <a:chOff x="901700" y="2721114"/>
            <a:chExt cx="1803764" cy="13542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1778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898D33C-30C6-07F2-CCF1-D2E7F347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0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EB0F650-4D47-6939-B0E6-065C82D23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0"/>
          <a:stretch/>
        </p:blipFill>
        <p:spPr>
          <a:xfrm>
            <a:off x="152401" y="1327357"/>
            <a:ext cx="12039600" cy="54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C963FD9-AC62-CB3E-2B71-1321F754D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26"/>
          <a:stretch/>
        </p:blipFill>
        <p:spPr>
          <a:xfrm>
            <a:off x="152399" y="1327357"/>
            <a:ext cx="12039600" cy="54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1046B34-1AE4-4688-7276-7D23F3DF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7" y="1327357"/>
            <a:ext cx="12016414" cy="542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7176B97-0033-231C-B8FB-E3C39ED1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21"/>
          <a:stretch/>
        </p:blipFill>
        <p:spPr>
          <a:xfrm>
            <a:off x="175584" y="1327859"/>
            <a:ext cx="11937757" cy="54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DAA02AB-E5EE-8A2D-FEE4-F50517A00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"/>
          <a:stretch/>
        </p:blipFill>
        <p:spPr>
          <a:xfrm>
            <a:off x="175586" y="1416469"/>
            <a:ext cx="10954530" cy="53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CB08403-97A8-8A3A-B611-1FDC9338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27860"/>
            <a:ext cx="12039600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673331" y="412022"/>
            <a:ext cx="4814137" cy="5919770"/>
            <a:chOff x="901700" y="2721114"/>
            <a:chExt cx="3458253" cy="41877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136783" cy="413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3458253" cy="341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작품 개요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영상 및 프로그램 소개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할 내용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indent="-742950">
                <a:buAutoNum type="arabicPeriod"/>
              </a:pP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 문헌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17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9A0F1A6-210A-8634-C1D3-9CE01916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6" y="1327859"/>
            <a:ext cx="11937756" cy="54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4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A4A75CA-1086-FB2F-F97C-CC467749F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260"/>
          <a:stretch/>
        </p:blipFill>
        <p:spPr>
          <a:xfrm>
            <a:off x="175586" y="1327860"/>
            <a:ext cx="7631228" cy="54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DE0943C-943B-52DA-FA2D-E82F13C32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7" r="18491"/>
          <a:stretch/>
        </p:blipFill>
        <p:spPr>
          <a:xfrm>
            <a:off x="175586" y="1347033"/>
            <a:ext cx="10128017" cy="53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CB0644F-BE9E-F16F-6444-C039E628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6" y="1297326"/>
            <a:ext cx="8352594" cy="53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6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06D5FA1-3DD5-FAE4-C622-A3CF91EFC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33"/>
          <a:stretch/>
        </p:blipFill>
        <p:spPr>
          <a:xfrm>
            <a:off x="175585" y="1327860"/>
            <a:ext cx="11864015" cy="541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716693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716693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109884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아쉬웠던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770236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9F7A81-AEEC-41D7-907A-21121171A815}"/>
              </a:ext>
            </a:extLst>
          </p:cNvPr>
          <p:cNvSpPr txBox="1"/>
          <p:nvPr/>
        </p:nvSpPr>
        <p:spPr>
          <a:xfrm>
            <a:off x="175586" y="1783440"/>
            <a:ext cx="1172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AED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 처럼 전기 쇼크를 구현하고 싶었지만 안전 등의 문제로 구현하지 못한 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심폐소생술을 스위치를 누르는 것보다 실제로 사람 가슴에 붙일 수 있는 센서를 사용해서 구현하고 싶었지만 그렇게 구현하지 못한 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환자의 상태를 와이파이 통신을 통해 의료인에게 실시간으로 전달하는 것을 표현하고 싶었지만 아직 배우지 않아서 구현 못한 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7AAA8A-60C2-4009-AA2C-9FEBC25E5D2D}"/>
              </a:ext>
            </a:extLst>
          </p:cNvPr>
          <p:cNvCxnSpPr>
            <a:cxnSpLocks/>
          </p:cNvCxnSpPr>
          <p:nvPr/>
        </p:nvCxnSpPr>
        <p:spPr>
          <a:xfrm>
            <a:off x="129214" y="3840218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4163EF-7CA0-4E65-AED7-A0BE864A2C58}"/>
              </a:ext>
            </a:extLst>
          </p:cNvPr>
          <p:cNvCxnSpPr>
            <a:cxnSpLocks/>
          </p:cNvCxnSpPr>
          <p:nvPr/>
        </p:nvCxnSpPr>
        <p:spPr>
          <a:xfrm>
            <a:off x="1564314" y="3840218"/>
            <a:ext cx="10627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1254E6-73C2-47C8-9986-F80750725746}"/>
              </a:ext>
            </a:extLst>
          </p:cNvPr>
          <p:cNvSpPr txBox="1"/>
          <p:nvPr/>
        </p:nvSpPr>
        <p:spPr>
          <a:xfrm>
            <a:off x="152400" y="4222371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추가로 업데이트 하고 싶은 것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1FF664-075E-4E23-8AA2-C9068FFA09D3}"/>
              </a:ext>
            </a:extLst>
          </p:cNvPr>
          <p:cNvCxnSpPr>
            <a:cxnSpLocks/>
          </p:cNvCxnSpPr>
          <p:nvPr/>
        </p:nvCxnSpPr>
        <p:spPr>
          <a:xfrm>
            <a:off x="129214" y="4893761"/>
            <a:ext cx="12062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86F7A5-E7EA-4E5C-A20D-D2BD0A3A690A}"/>
              </a:ext>
            </a:extLst>
          </p:cNvPr>
          <p:cNvSpPr txBox="1"/>
          <p:nvPr/>
        </p:nvSpPr>
        <p:spPr>
          <a:xfrm>
            <a:off x="152400" y="4936898"/>
            <a:ext cx="11849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제세동을 위해서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 2000V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필요하므로 가정에서도 사용할 수 있도록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전환하여 실제 전기 쇼크가 일어나도록 하고 싶음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펄스 센서를 사용하여 실제 심박수를 측정하고 상황에 따라 프로그램 유동적으로 구현하고 싶음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793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526916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526916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909069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>
            <a:cxnSpLocks/>
          </p:cNvCxnSpPr>
          <p:nvPr/>
        </p:nvCxnSpPr>
        <p:spPr>
          <a:xfrm>
            <a:off x="152400" y="1580459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9F7A81-AEEC-41D7-907A-21121171A815}"/>
              </a:ext>
            </a:extLst>
          </p:cNvPr>
          <p:cNvSpPr txBox="1"/>
          <p:nvPr/>
        </p:nvSpPr>
        <p:spPr>
          <a:xfrm>
            <a:off x="152400" y="1938714"/>
            <a:ext cx="3469219" cy="22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삼성 서울 병원 건강이야기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중앙일보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심폐소생협회 교육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62900" algn="just">
              <a:lnSpc>
                <a:spcPct val="50000"/>
              </a:lnSpc>
            </a:pP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질병관리청 주간지 건강과 질병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4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6700FF-FAA9-7FBF-0CB9-F8E7F8D0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7" y="1880971"/>
            <a:ext cx="4010585" cy="30960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722" y="8389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3809334" y="2591841"/>
            <a:ext cx="4573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en-US" altLang="ko-KR" sz="72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80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8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98FA7F-84E7-4903-BCDB-9C71D528E6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5BBAB-BBDF-4558-B9D7-051F4925429F}"/>
              </a:ext>
            </a:extLst>
          </p:cNvPr>
          <p:cNvSpPr txBox="1"/>
          <p:nvPr/>
        </p:nvSpPr>
        <p:spPr>
          <a:xfrm>
            <a:off x="4300476" y="2967335"/>
            <a:ext cx="3591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5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32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1803764" cy="1354216"/>
            <a:chOff x="901700" y="2721114"/>
            <a:chExt cx="1803764" cy="13542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1778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작품 개요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D19178B-FEC8-0554-2A04-37DC1E28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F71CEB6-74AE-4B17-8672-0FF21837995C}"/>
              </a:ext>
            </a:extLst>
          </p:cNvPr>
          <p:cNvSpPr txBox="1"/>
          <p:nvPr/>
        </p:nvSpPr>
        <p:spPr>
          <a:xfrm>
            <a:off x="148206" y="371898"/>
            <a:ext cx="5922081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해 심정지 환자 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천명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 생존율은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5%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급성심정지가 가장 많이 발생하는 장소는 가정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발생장소 중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57.4%)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조사됨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응급 심정지 환자의 경우 심폐 소생술 및 올바른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AED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 사용이 생사를 결정함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뇌와 심장의 산소가 공급 되지 않은 채 신속한 조치 없이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이상 지나면 뇌손상이 시작되고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이상 지나면 사망에 이르게 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심폐 소생술과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제세동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없이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이상 경과 시 분당 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7% ~ 10%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생존율이 감소한다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유행 후 급성 심정지 환자가 증가하고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생존률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뇌기능 회복률이 떨어짐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B362BE-2BAF-491E-9E63-6DAC2FCF773A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C190D2-9D8E-4957-9B60-AAD3E4BA2003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AD75273-CB16-C8E3-6B64-FA6D51130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1" t="2335" r="12570" b="7061"/>
          <a:stretch/>
        </p:blipFill>
        <p:spPr>
          <a:xfrm>
            <a:off x="6070287" y="371898"/>
            <a:ext cx="6121711" cy="62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1803764" cy="1354216"/>
            <a:chOff x="901700" y="2721114"/>
            <a:chExt cx="1803764" cy="13542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2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1778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AAFA398-CBE8-95FE-6E89-F9189A28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152399" y="1902339"/>
            <a:ext cx="2270761" cy="4454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ATmega128 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          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유비보드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LCD 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 (2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(3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사용부품</a:t>
            </a:r>
          </a:p>
        </p:txBody>
      </p:sp>
      <p:pic>
        <p:nvPicPr>
          <p:cNvPr id="4" name="그림 3" descr="텍스트, 회로, 전자기기이(가) 표시된 사진&#10;&#10;자동 생성된 설명">
            <a:extLst>
              <a:ext uri="{FF2B5EF4-FFF2-40B4-BE49-F238E27FC236}">
                <a16:creationId xmlns:a16="http://schemas.microsoft.com/office/drawing/2014/main" id="{6F65726A-A5CB-0528-D889-7C513F486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65" y="1244043"/>
            <a:ext cx="5420753" cy="466434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6AC150B-9731-1397-F82F-A50C22B06A49}"/>
              </a:ext>
            </a:extLst>
          </p:cNvPr>
          <p:cNvCxnSpPr>
            <a:cxnSpLocks/>
          </p:cNvCxnSpPr>
          <p:nvPr/>
        </p:nvCxnSpPr>
        <p:spPr>
          <a:xfrm>
            <a:off x="152400" y="1244043"/>
            <a:ext cx="594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33333A-01B8-D113-405D-4D1D9E5E1D3B}"/>
              </a:ext>
            </a:extLst>
          </p:cNvPr>
          <p:cNvSpPr txBox="1"/>
          <p:nvPr/>
        </p:nvSpPr>
        <p:spPr>
          <a:xfrm>
            <a:off x="2788919" y="1910969"/>
            <a:ext cx="2499361" cy="4118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커패시터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          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가변저항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l-GR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330Ω 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저항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l-GR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Ω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저항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4.7k</a:t>
            </a:r>
            <a:r>
              <a:rPr lang="el-GR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Ω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저항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180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부저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068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4698722" cy="1354216"/>
            <a:chOff x="901700" y="2721114"/>
            <a:chExt cx="4698722" cy="13542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3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영상 및 프로그램 소개</a:t>
              </a:r>
              <a:endParaRPr lang="en-US" altLang="ko-KR" sz="32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33F7BFD-9180-5C8F-CCE5-E912D706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175586" y="572653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 상황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732D33-7D90-46EB-AA5E-B8E05A45BB71}"/>
              </a:ext>
            </a:extLst>
          </p:cNvPr>
          <p:cNvCxnSpPr>
            <a:cxnSpLocks/>
          </p:cNvCxnSpPr>
          <p:nvPr/>
        </p:nvCxnSpPr>
        <p:spPr>
          <a:xfrm>
            <a:off x="103787" y="1386656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공통상황">
            <a:hlinkClick r:id="" action="ppaction://media"/>
            <a:extLst>
              <a:ext uri="{FF2B5EF4-FFF2-40B4-BE49-F238E27FC236}">
                <a16:creationId xmlns:a16="http://schemas.microsoft.com/office/drawing/2014/main" id="{DEE0BFAA-A6F9-7450-1278-8A67FC6D4E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244" y="1494503"/>
            <a:ext cx="4528984" cy="5250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934B5-FE64-8A68-C650-C77445E52A94}"/>
              </a:ext>
            </a:extLst>
          </p:cNvPr>
          <p:cNvSpPr txBox="1"/>
          <p:nvPr/>
        </p:nvSpPr>
        <p:spPr>
          <a:xfrm>
            <a:off x="7110986" y="2688554"/>
            <a:ext cx="4403770" cy="28623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전원 인가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부팅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“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충전 볼트를 조절하세요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출력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제세동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전기 충격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위한 볼트 조절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볼트 값 조절 후 저장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4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5586" y="572653"/>
            <a:ext cx="63979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환자의 가슴을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30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회 압박 후 전기 충격을 가하는 경우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03787" y="1386656"/>
            <a:ext cx="120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30회">
            <a:hlinkClick r:id="" action="ppaction://media"/>
            <a:extLst>
              <a:ext uri="{FF2B5EF4-FFF2-40B4-BE49-F238E27FC236}">
                <a16:creationId xmlns:a16="http://schemas.microsoft.com/office/drawing/2014/main" id="{FA23196C-C94A-DBAB-9B99-381945D8B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244" y="1494503"/>
            <a:ext cx="4528984" cy="5250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D6E3D-A43F-0E25-4810-73670FDC2BEB}"/>
              </a:ext>
            </a:extLst>
          </p:cNvPr>
          <p:cNvSpPr txBox="1"/>
          <p:nvPr/>
        </p:nvSpPr>
        <p:spPr>
          <a:xfrm>
            <a:off x="7110986" y="1580558"/>
            <a:ext cx="4403770" cy="50783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전기 충격을 위해 충전 중이라는 문구 출력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Cpr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진행하라는 문구 출력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INT(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인터럽트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사용하여 가슴 압박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심폐 소생술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구현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심폐 소생술이 가능 초록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심폐 소생술이 불가능 빨간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LED ON ,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위험을 알리기 위한 문구 출력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부저로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위험 사이렌 구현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가슴 압박 횟수가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FND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통해 출력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가슴 압박이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 실시 되면 전기 충격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(LED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구현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706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612</Words>
  <Application>Microsoft Office PowerPoint</Application>
  <PresentationFormat>와이드스크린</PresentationFormat>
  <Paragraphs>152</Paragraphs>
  <Slides>28</Slides>
  <Notes>5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Malgun Gothic Semilight</vt:lpstr>
      <vt:lpstr>Pretendard</vt:lpstr>
      <vt:lpstr>맑은 고딕</vt:lpstr>
      <vt:lpstr>Arial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dudrhkd7811@naver.com</cp:lastModifiedBy>
  <cp:revision>79</cp:revision>
  <dcterms:created xsi:type="dcterms:W3CDTF">2021-10-22T06:13:27Z</dcterms:created>
  <dcterms:modified xsi:type="dcterms:W3CDTF">2022-10-12T14:27:34Z</dcterms:modified>
  <cp:version/>
</cp:coreProperties>
</file>